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4" r:id="rId7"/>
    <p:sldId id="263" r:id="rId8"/>
    <p:sldId id="265" r:id="rId9"/>
    <p:sldId id="259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5CC"/>
    <a:srgbClr val="0069AB"/>
    <a:srgbClr val="005698"/>
    <a:srgbClr val="007BBC"/>
    <a:srgbClr val="007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29" autoAdjust="0"/>
  </p:normalViewPr>
  <p:slideViewPr>
    <p:cSldViewPr>
      <p:cViewPr varScale="1">
        <p:scale>
          <a:sx n="77" d="100"/>
          <a:sy n="77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9" y="0"/>
            <a:ext cx="9144000" cy="23237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600" y="188640"/>
            <a:ext cx="1095651" cy="1152128"/>
          </a:xfrm>
          <a:prstGeom prst="rect">
            <a:avLst/>
          </a:prstGeom>
        </p:spPr>
      </p:pic>
      <p:sp>
        <p:nvSpPr>
          <p:cNvPr id="8" name="1 Marcador de título"/>
          <p:cNvSpPr>
            <a:spLocks noGrp="1"/>
          </p:cNvSpPr>
          <p:nvPr userDrawn="1">
            <p:ph type="title"/>
          </p:nvPr>
        </p:nvSpPr>
        <p:spPr>
          <a:xfrm>
            <a:off x="683568" y="1196752"/>
            <a:ext cx="712879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9" name="2 Marcador de texto"/>
          <p:cNvSpPr>
            <a:spLocks noGrp="1"/>
          </p:cNvSpPr>
          <p:nvPr userDrawn="1">
            <p:ph idx="10"/>
          </p:nvPr>
        </p:nvSpPr>
        <p:spPr>
          <a:xfrm>
            <a:off x="683568" y="2492896"/>
            <a:ext cx="72008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317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87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94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54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186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512" y="188640"/>
            <a:ext cx="8784976" cy="2664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179512" y="3033732"/>
            <a:ext cx="8784976" cy="36356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85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osición de imagen"/>
          <p:cNvSpPr>
            <a:spLocks noGrp="1" noChangeAspect="1"/>
          </p:cNvSpPr>
          <p:nvPr>
            <p:ph type="pic" idx="1"/>
          </p:nvPr>
        </p:nvSpPr>
        <p:spPr>
          <a:xfrm>
            <a:off x="215728" y="1700808"/>
            <a:ext cx="1908000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2 Marcador de posición de imagen"/>
          <p:cNvSpPr>
            <a:spLocks noGrp="1" noChangeAspect="1"/>
          </p:cNvSpPr>
          <p:nvPr>
            <p:ph type="pic" idx="10"/>
          </p:nvPr>
        </p:nvSpPr>
        <p:spPr>
          <a:xfrm>
            <a:off x="2483768" y="1700807"/>
            <a:ext cx="1908000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9" name="2 Marcador de posición de imagen"/>
          <p:cNvSpPr>
            <a:spLocks noGrp="1" noChangeAspect="1"/>
          </p:cNvSpPr>
          <p:nvPr>
            <p:ph type="pic" idx="11"/>
          </p:nvPr>
        </p:nvSpPr>
        <p:spPr>
          <a:xfrm>
            <a:off x="4716016" y="1700806"/>
            <a:ext cx="1908000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2 Marcador de posición de imagen"/>
          <p:cNvSpPr>
            <a:spLocks noGrp="1" noChangeAspect="1"/>
          </p:cNvSpPr>
          <p:nvPr>
            <p:ph type="pic" idx="12"/>
          </p:nvPr>
        </p:nvSpPr>
        <p:spPr>
          <a:xfrm>
            <a:off x="7020272" y="1700808"/>
            <a:ext cx="1908000" cy="1728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1" name="2 Marcador de texto"/>
          <p:cNvSpPr>
            <a:spLocks noGrp="1"/>
          </p:cNvSpPr>
          <p:nvPr>
            <p:ph idx="13"/>
          </p:nvPr>
        </p:nvSpPr>
        <p:spPr>
          <a:xfrm>
            <a:off x="179512" y="350100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2 Marcador de texto"/>
          <p:cNvSpPr>
            <a:spLocks noGrp="1"/>
          </p:cNvSpPr>
          <p:nvPr>
            <p:ph idx="14"/>
          </p:nvPr>
        </p:nvSpPr>
        <p:spPr>
          <a:xfrm>
            <a:off x="2467480" y="350100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idx="15"/>
          </p:nvPr>
        </p:nvSpPr>
        <p:spPr>
          <a:xfrm>
            <a:off x="4692476" y="350100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2 Marcador de texto"/>
          <p:cNvSpPr>
            <a:spLocks noGrp="1"/>
          </p:cNvSpPr>
          <p:nvPr>
            <p:ph idx="16"/>
          </p:nvPr>
        </p:nvSpPr>
        <p:spPr>
          <a:xfrm>
            <a:off x="6990939" y="350100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2 Marcador de posición de imagen"/>
          <p:cNvSpPr>
            <a:spLocks noGrp="1" noChangeAspect="1"/>
          </p:cNvSpPr>
          <p:nvPr>
            <p:ph type="pic" idx="17"/>
          </p:nvPr>
        </p:nvSpPr>
        <p:spPr>
          <a:xfrm>
            <a:off x="215728" y="4293096"/>
            <a:ext cx="1908000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6" name="2 Marcador de posición de imagen"/>
          <p:cNvSpPr>
            <a:spLocks noGrp="1" noChangeAspect="1"/>
          </p:cNvSpPr>
          <p:nvPr>
            <p:ph type="pic" idx="18"/>
          </p:nvPr>
        </p:nvSpPr>
        <p:spPr>
          <a:xfrm>
            <a:off x="2483768" y="4293095"/>
            <a:ext cx="1908000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7" name="2 Marcador de posición de imagen"/>
          <p:cNvSpPr>
            <a:spLocks noGrp="1" noChangeAspect="1"/>
          </p:cNvSpPr>
          <p:nvPr>
            <p:ph type="pic" idx="19"/>
          </p:nvPr>
        </p:nvSpPr>
        <p:spPr>
          <a:xfrm>
            <a:off x="4716016" y="4293094"/>
            <a:ext cx="1908000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8" name="2 Marcador de posición de imagen"/>
          <p:cNvSpPr>
            <a:spLocks noGrp="1" noChangeAspect="1"/>
          </p:cNvSpPr>
          <p:nvPr>
            <p:ph type="pic" idx="20"/>
          </p:nvPr>
        </p:nvSpPr>
        <p:spPr>
          <a:xfrm>
            <a:off x="7020272" y="4293096"/>
            <a:ext cx="1908000" cy="1728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9" name="2 Marcador de texto"/>
          <p:cNvSpPr>
            <a:spLocks noGrp="1"/>
          </p:cNvSpPr>
          <p:nvPr>
            <p:ph idx="21"/>
          </p:nvPr>
        </p:nvSpPr>
        <p:spPr>
          <a:xfrm>
            <a:off x="179512" y="6093296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2 Marcador de texto"/>
          <p:cNvSpPr>
            <a:spLocks noGrp="1"/>
          </p:cNvSpPr>
          <p:nvPr>
            <p:ph idx="22"/>
          </p:nvPr>
        </p:nvSpPr>
        <p:spPr>
          <a:xfrm>
            <a:off x="2467480" y="6093296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2 Marcador de texto"/>
          <p:cNvSpPr>
            <a:spLocks noGrp="1"/>
          </p:cNvSpPr>
          <p:nvPr>
            <p:ph idx="23"/>
          </p:nvPr>
        </p:nvSpPr>
        <p:spPr>
          <a:xfrm>
            <a:off x="4692476" y="6093296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2 Marcador de texto"/>
          <p:cNvSpPr>
            <a:spLocks noGrp="1"/>
          </p:cNvSpPr>
          <p:nvPr>
            <p:ph idx="24"/>
          </p:nvPr>
        </p:nvSpPr>
        <p:spPr>
          <a:xfrm>
            <a:off x="6990939" y="6093296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05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815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86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53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54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188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37AC8-BB2E-4F48-B2B1-A7343264DDEC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CCF7E-632E-44E2-9B8E-5A70643169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5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669674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640871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96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rgbClr val="007BBC"/>
          </a:solidFill>
          <a:latin typeface="Arial Narrow Bold"/>
          <a:ea typeface="+mj-ea"/>
          <a:cs typeface="Arial Narrow Bold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>
              <a:lumMod val="50000"/>
              <a:lumOff val="50000"/>
            </a:schemeClr>
          </a:solidFill>
          <a:latin typeface="Arial Narrow"/>
          <a:ea typeface="+mn-ea"/>
          <a:cs typeface="Arial Narrow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500" kern="1200">
          <a:solidFill>
            <a:schemeClr val="tx1">
              <a:lumMod val="50000"/>
              <a:lumOff val="50000"/>
            </a:schemeClr>
          </a:solidFill>
          <a:latin typeface="Arial Narrow"/>
          <a:ea typeface="+mn-ea"/>
          <a:cs typeface="Arial Narrow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 Narrow"/>
          <a:ea typeface="+mn-ea"/>
          <a:cs typeface="Arial Narrow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Arial Narrow"/>
          <a:ea typeface="+mn-ea"/>
          <a:cs typeface="Arial Narrow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Arial Narrow"/>
          <a:ea typeface="+mn-ea"/>
          <a:cs typeface="Arial Narrow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02"/>
          <a:stretch/>
        </p:blipFill>
        <p:spPr>
          <a:xfrm>
            <a:off x="1" y="-20633"/>
            <a:ext cx="9177358" cy="68579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14" y="5229200"/>
            <a:ext cx="1271773" cy="13755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43"/>
            <a:ext cx="6856984" cy="4607736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6228184" y="764704"/>
            <a:ext cx="2520280" cy="3240360"/>
            <a:chOff x="6228184" y="764704"/>
            <a:chExt cx="2520280" cy="3240360"/>
          </a:xfrm>
        </p:grpSpPr>
        <p:sp>
          <p:nvSpPr>
            <p:cNvPr id="10" name="Elipse 9"/>
            <p:cNvSpPr/>
            <p:nvPr/>
          </p:nvSpPr>
          <p:spPr>
            <a:xfrm>
              <a:off x="6228184" y="1484784"/>
              <a:ext cx="2520280" cy="2520280"/>
            </a:xfrm>
            <a:prstGeom prst="ellipse">
              <a:avLst/>
            </a:prstGeom>
            <a:solidFill>
              <a:srgbClr val="007BB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228184" y="1992557"/>
              <a:ext cx="237626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dirty="0">
                  <a:solidFill>
                    <a:schemeClr val="bg1"/>
                  </a:solidFill>
                  <a:latin typeface="Arial Narrow Bold"/>
                  <a:cs typeface="Arial Narrow Bold"/>
                </a:rPr>
                <a:t>Transferencia</a:t>
              </a:r>
            </a:p>
            <a:p>
              <a:pPr algn="ctr"/>
              <a:r>
                <a:rPr lang="es-ES" sz="2200" dirty="0">
                  <a:solidFill>
                    <a:schemeClr val="bg1"/>
                  </a:solidFill>
                  <a:latin typeface="Arial Narrow Bold"/>
                  <a:cs typeface="Arial Narrow Bold"/>
                </a:rPr>
                <a:t>Tecnológica</a:t>
              </a:r>
            </a:p>
            <a:p>
              <a:pPr algn="ctr"/>
              <a:r>
                <a:rPr lang="es-ES" sz="2200" dirty="0">
                  <a:solidFill>
                    <a:schemeClr val="bg1"/>
                  </a:solidFill>
                  <a:latin typeface="Arial Narrow Bold"/>
                  <a:cs typeface="Arial Narrow Bold"/>
                </a:rPr>
                <a:t>una mirada </a:t>
              </a:r>
            </a:p>
            <a:p>
              <a:pPr algn="ctr"/>
              <a:r>
                <a:rPr lang="es-ES" sz="2200" dirty="0">
                  <a:solidFill>
                    <a:schemeClr val="bg1"/>
                  </a:solidFill>
                  <a:latin typeface="Arial Narrow Bold"/>
                  <a:cs typeface="Arial Narrow Bold"/>
                </a:rPr>
                <a:t>desde la </a:t>
              </a:r>
            </a:p>
            <a:p>
              <a:pPr algn="ctr"/>
              <a:r>
                <a:rPr lang="es-ES" sz="2200" dirty="0">
                  <a:solidFill>
                    <a:schemeClr val="bg1"/>
                  </a:solidFill>
                  <a:latin typeface="Arial Narrow Bold"/>
                  <a:cs typeface="Arial Narrow Bold"/>
                </a:rPr>
                <a:t>Academia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6588224" y="764704"/>
              <a:ext cx="1008112" cy="1008112"/>
            </a:xfrm>
            <a:prstGeom prst="ellipse">
              <a:avLst/>
            </a:prstGeom>
            <a:solidFill>
              <a:srgbClr val="20A5CC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61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128792" cy="1138138"/>
          </a:xfrm>
        </p:spPr>
        <p:txBody>
          <a:bodyPr/>
          <a:lstStyle/>
          <a:p>
            <a:r>
              <a:rPr lang="es-ES" dirty="0"/>
              <a:t>Ecosistema de Transferencia Tecnológica </a:t>
            </a:r>
            <a:r>
              <a:rPr lang="es-ES" dirty="0" err="1"/>
              <a:t>UAndes</a:t>
            </a:r>
            <a:r>
              <a:rPr lang="es-ES" dirty="0"/>
              <a:t>	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FD243E2-F50E-4E1F-BBB6-840B59243E97}"/>
              </a:ext>
            </a:extLst>
          </p:cNvPr>
          <p:cNvSpPr/>
          <p:nvPr/>
        </p:nvSpPr>
        <p:spPr>
          <a:xfrm>
            <a:off x="2405397" y="2600908"/>
            <a:ext cx="216024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EAED4FF-6DFF-4152-9A13-E20B0EF19248}"/>
              </a:ext>
            </a:extLst>
          </p:cNvPr>
          <p:cNvSpPr/>
          <p:nvPr/>
        </p:nvSpPr>
        <p:spPr>
          <a:xfrm>
            <a:off x="3917565" y="2600908"/>
            <a:ext cx="216024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BA1871B-87FE-4A54-952C-B660B6C4F896}"/>
              </a:ext>
            </a:extLst>
          </p:cNvPr>
          <p:cNvSpPr/>
          <p:nvPr/>
        </p:nvSpPr>
        <p:spPr>
          <a:xfrm>
            <a:off x="3269495" y="3645024"/>
            <a:ext cx="216024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3B5802-5982-4438-A4FA-0F681A9F5194}"/>
              </a:ext>
            </a:extLst>
          </p:cNvPr>
          <p:cNvSpPr txBox="1"/>
          <p:nvPr/>
        </p:nvSpPr>
        <p:spPr>
          <a:xfrm>
            <a:off x="2532565" y="3176972"/>
            <a:ext cx="12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UANDES Innovación OTT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2248D2-E2A4-47E7-98A6-05AA2E17ECE7}"/>
              </a:ext>
            </a:extLst>
          </p:cNvPr>
          <p:cNvSpPr txBox="1"/>
          <p:nvPr/>
        </p:nvSpPr>
        <p:spPr>
          <a:xfrm>
            <a:off x="4701229" y="3176972"/>
            <a:ext cx="146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Comunidad Científica UANDES</a:t>
            </a:r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199FDC-00B3-4770-ABA9-6EF8AF610D56}"/>
              </a:ext>
            </a:extLst>
          </p:cNvPr>
          <p:cNvSpPr txBox="1"/>
          <p:nvPr/>
        </p:nvSpPr>
        <p:spPr>
          <a:xfrm>
            <a:off x="3828705" y="4665630"/>
            <a:ext cx="12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ESE Business School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0FDD66-975A-4E49-95CB-96D0E686E06F}"/>
              </a:ext>
            </a:extLst>
          </p:cNvPr>
          <p:cNvSpPr txBox="1"/>
          <p:nvPr/>
        </p:nvSpPr>
        <p:spPr>
          <a:xfrm>
            <a:off x="4025486" y="3765810"/>
            <a:ext cx="56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TT</a:t>
            </a:r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4D8F1D-E2A0-40FA-A4A6-47B06AE5744E}"/>
              </a:ext>
            </a:extLst>
          </p:cNvPr>
          <p:cNvSpPr txBox="1"/>
          <p:nvPr/>
        </p:nvSpPr>
        <p:spPr>
          <a:xfrm>
            <a:off x="1541301" y="519319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Red de Inversionistas</a:t>
            </a:r>
            <a:r>
              <a:rPr lang="es-CL" dirty="0"/>
              <a:t> </a:t>
            </a:r>
            <a:r>
              <a:rPr lang="es-CL" dirty="0" err="1"/>
              <a:t>Angeles</a:t>
            </a:r>
            <a:endParaRPr lang="es-MX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97434C6B-B07F-4733-9FF8-5463B3E34D8B}"/>
              </a:ext>
            </a:extLst>
          </p:cNvPr>
          <p:cNvSpPr/>
          <p:nvPr/>
        </p:nvSpPr>
        <p:spPr>
          <a:xfrm rot="18841477">
            <a:off x="2516522" y="4578592"/>
            <a:ext cx="12248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531091-9169-4A4E-8227-5ED406A4CFEE}"/>
              </a:ext>
            </a:extLst>
          </p:cNvPr>
          <p:cNvSpPr txBox="1"/>
          <p:nvPr/>
        </p:nvSpPr>
        <p:spPr>
          <a:xfrm>
            <a:off x="4988953" y="1677111"/>
            <a:ext cx="281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Identificación de Oportunidades, PI, Modelos de Negocio, etc.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A02413C-0ACE-4FAA-85AB-A5A80F56316A}"/>
              </a:ext>
            </a:extLst>
          </p:cNvPr>
          <p:cNvSpPr/>
          <p:nvPr/>
        </p:nvSpPr>
        <p:spPr>
          <a:xfrm rot="8048022">
            <a:off x="3953218" y="2707193"/>
            <a:ext cx="12248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898783-B0B4-4EEA-BB33-4F81A94FF9B1}"/>
              </a:ext>
            </a:extLst>
          </p:cNvPr>
          <p:cNvSpPr txBox="1"/>
          <p:nvPr/>
        </p:nvSpPr>
        <p:spPr>
          <a:xfrm>
            <a:off x="5882100" y="512729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Capacitación en temas de negocio e Innovación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D9257FB2-ACD4-4527-9361-11DDBEFCA613}"/>
              </a:ext>
            </a:extLst>
          </p:cNvPr>
          <p:cNvSpPr/>
          <p:nvPr/>
        </p:nvSpPr>
        <p:spPr>
          <a:xfrm rot="12947806">
            <a:off x="4917236" y="4489025"/>
            <a:ext cx="12248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3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1138138"/>
          </a:xfrm>
        </p:spPr>
        <p:txBody>
          <a:bodyPr/>
          <a:lstStyle/>
          <a:p>
            <a:r>
              <a:rPr lang="es-ES" dirty="0"/>
              <a:t>Desafíos para la Academia	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0"/>
          </p:nvPr>
        </p:nvSpPr>
        <p:spPr>
          <a:xfrm>
            <a:off x="683568" y="1916832"/>
            <a:ext cx="7488832" cy="4248472"/>
          </a:xfrm>
        </p:spPr>
        <p:txBody>
          <a:bodyPr/>
          <a:lstStyle/>
          <a:p>
            <a:r>
              <a:rPr lang="es-ES" dirty="0"/>
              <a:t>Incorporar la tercera misión en los objetivos estratégicos de la Institución (relación con la sociedad).</a:t>
            </a:r>
          </a:p>
          <a:p>
            <a:endParaRPr lang="es-ES" dirty="0"/>
          </a:p>
          <a:p>
            <a:r>
              <a:rPr lang="es-ES" dirty="0"/>
              <a:t>Desarrollar una política de transferencia tecnológica a nivel general y particular para cada Unidad Académica</a:t>
            </a:r>
          </a:p>
          <a:p>
            <a:endParaRPr lang="es-ES" dirty="0"/>
          </a:p>
          <a:p>
            <a:r>
              <a:rPr lang="es-ES" dirty="0"/>
              <a:t>Crear los incentivos adecuados para potenciar la TT en la comunidad Académica</a:t>
            </a:r>
          </a:p>
          <a:p>
            <a:endParaRPr lang="es-ES" dirty="0"/>
          </a:p>
          <a:p>
            <a:r>
              <a:rPr lang="es-ES" dirty="0"/>
              <a:t>Crear la institucionalidad en la Universidad/Instituto para materializar la comercialización o ejecución de la TT (spin-</a:t>
            </a:r>
            <a:r>
              <a:rPr lang="es-ES" dirty="0" err="1"/>
              <a:t>offs</a:t>
            </a:r>
            <a:r>
              <a:rPr lang="es-ES" dirty="0"/>
              <a:t>, licenciamiento,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Potenciar la participación de la OTL de las Instituciones para articular en forma adecuada y expedita la TT</a:t>
            </a:r>
          </a:p>
        </p:txBody>
      </p:sp>
    </p:spTree>
    <p:extLst>
      <p:ext uri="{BB962C8B-B14F-4D97-AF65-F5344CB8AC3E}">
        <p14:creationId xmlns:p14="http://schemas.microsoft.com/office/powerpoint/2010/main" val="77454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1138138"/>
          </a:xfrm>
        </p:spPr>
        <p:txBody>
          <a:bodyPr/>
          <a:lstStyle/>
          <a:p>
            <a:r>
              <a:rPr lang="es-ES" dirty="0"/>
              <a:t>Desafíos para la Academia	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0"/>
          </p:nvPr>
        </p:nvSpPr>
        <p:spPr>
          <a:xfrm>
            <a:off x="683568" y="1916832"/>
            <a:ext cx="7488832" cy="4248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Capacitar a los académicos en temas de negocio, </a:t>
            </a:r>
            <a:r>
              <a:rPr lang="es-ES" dirty="0" err="1"/>
              <a:t>start</a:t>
            </a:r>
            <a:r>
              <a:rPr lang="es-ES" dirty="0"/>
              <a:t>-ups, estrategias comerciales, generación y apropiación de valor,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Diseñar de manera adecuada las OTL para que sean reales articuladores entre la academia y el medio. Al menos debería contar con los siguientes recursos y capacidades: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RRHH con capacidades científicas y de negocio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Conocimiento práctico de protección de 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Relacionamiento nacional e internacional para la evaluación expedita de las Tecnologías disponibles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Capacidad para identificar mercados potenciales, </a:t>
            </a:r>
            <a:r>
              <a:rPr lang="es-ES" dirty="0" err="1"/>
              <a:t>TtoM</a:t>
            </a:r>
            <a:r>
              <a:rPr lang="es-ES" dirty="0"/>
              <a:t>, dificultad de desarrollo, generación de modelos de negocio y planes comerciales.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Capacidad para articular contratos de licenciamiento y/o </a:t>
            </a:r>
            <a:r>
              <a:rPr lang="es-ES" dirty="0" err="1"/>
              <a:t>franchising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Capacidad para identificar necesidades de las empresas que pueden ser satisfechas por I+D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269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1138138"/>
          </a:xfrm>
        </p:spPr>
        <p:txBody>
          <a:bodyPr/>
          <a:lstStyle/>
          <a:p>
            <a:r>
              <a:rPr lang="es-ES" dirty="0"/>
              <a:t>Desafíos para la Academia	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0"/>
          </p:nvPr>
        </p:nvSpPr>
        <p:spPr>
          <a:xfrm>
            <a:off x="683568" y="1916832"/>
            <a:ext cx="7488832" cy="4248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Tratar de compatibilizar los tiempos entre las empresas y la investigación académica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Evitar confundir TT con consultoría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3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1138138"/>
          </a:xfrm>
        </p:spPr>
        <p:txBody>
          <a:bodyPr/>
          <a:lstStyle/>
          <a:p>
            <a:r>
              <a:rPr lang="es-ES" dirty="0"/>
              <a:t>Ejemplo TT en la </a:t>
            </a:r>
            <a:r>
              <a:rPr lang="es-ES" dirty="0" err="1"/>
              <a:t>UAndes</a:t>
            </a:r>
            <a:r>
              <a:rPr lang="es-ES" dirty="0"/>
              <a:t>	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606376-C69A-4640-B5BE-FA51C5B1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760640" cy="50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1138138"/>
          </a:xfrm>
        </p:spPr>
        <p:txBody>
          <a:bodyPr/>
          <a:lstStyle/>
          <a:p>
            <a:r>
              <a:rPr lang="es-ES" dirty="0"/>
              <a:t>Ejemplo TT en la </a:t>
            </a:r>
            <a:r>
              <a:rPr lang="es-ES" dirty="0" err="1"/>
              <a:t>UAndes</a:t>
            </a:r>
            <a:r>
              <a:rPr lang="es-ES" dirty="0"/>
              <a:t>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A72D2C-691A-48DC-823E-3DE95575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696744" cy="50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76892"/>
            <a:ext cx="7128792" cy="1138138"/>
          </a:xfrm>
        </p:spPr>
        <p:txBody>
          <a:bodyPr/>
          <a:lstStyle/>
          <a:p>
            <a:r>
              <a:rPr lang="es-ES" dirty="0"/>
              <a:t>Ejemplo TT en la </a:t>
            </a:r>
            <a:r>
              <a:rPr lang="es-ES" dirty="0" err="1"/>
              <a:t>Uandes</a:t>
            </a:r>
            <a:r>
              <a:rPr lang="es-ES" dirty="0"/>
              <a:t>: Institucionalidad de los Spin-</a:t>
            </a:r>
            <a:r>
              <a:rPr lang="es-ES" dirty="0" err="1"/>
              <a:t>offs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FC3BFA-F0FD-4426-BC51-57888DBF1228}"/>
              </a:ext>
            </a:extLst>
          </p:cNvPr>
          <p:cNvSpPr/>
          <p:nvPr/>
        </p:nvSpPr>
        <p:spPr>
          <a:xfrm>
            <a:off x="3275856" y="2132856"/>
            <a:ext cx="237626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5107CD-9A7D-461A-9E28-2AF5E177D81B}"/>
              </a:ext>
            </a:extLst>
          </p:cNvPr>
          <p:cNvSpPr txBox="1"/>
          <p:nvPr/>
        </p:nvSpPr>
        <p:spPr>
          <a:xfrm>
            <a:off x="3795824" y="2344234"/>
            <a:ext cx="13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UANDES I+D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54E6F1-B4BB-44E9-B2EF-4CB2BC85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580024"/>
            <a:ext cx="2652356" cy="11381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36D563-8F94-48C5-8707-8B396AC1B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24" y="3580024"/>
            <a:ext cx="2756952" cy="12744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1CD220-D463-48BB-9264-5E2B1B529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76" y="3580024"/>
            <a:ext cx="2865835" cy="92289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D8F005-63ED-4887-9340-137289FC839F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463988" y="29249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94C7D00-FDD0-470C-8854-2CB56637EA12}"/>
              </a:ext>
            </a:extLst>
          </p:cNvPr>
          <p:cNvCxnSpPr>
            <a:cxnSpLocks/>
          </p:cNvCxnSpPr>
          <p:nvPr/>
        </p:nvCxnSpPr>
        <p:spPr>
          <a:xfrm flipH="1">
            <a:off x="1793723" y="3212976"/>
            <a:ext cx="2670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BB50DBE-5854-4C85-9B9B-2D97496D494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793723" y="3212976"/>
            <a:ext cx="0" cy="367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08A1B04-BE37-43C4-8EC0-9BEEFE0299C2}"/>
              </a:ext>
            </a:extLst>
          </p:cNvPr>
          <p:cNvCxnSpPr>
            <a:cxnSpLocks/>
          </p:cNvCxnSpPr>
          <p:nvPr/>
        </p:nvCxnSpPr>
        <p:spPr>
          <a:xfrm>
            <a:off x="4463988" y="3212976"/>
            <a:ext cx="29194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71F294B-21C4-4A33-8350-A7EA9A225A6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572000" y="3212976"/>
            <a:ext cx="0" cy="367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CB911F6-F023-47F9-84A3-8C775431AC68}"/>
              </a:ext>
            </a:extLst>
          </p:cNvPr>
          <p:cNvCxnSpPr>
            <a:cxnSpLocks/>
          </p:cNvCxnSpPr>
          <p:nvPr/>
        </p:nvCxnSpPr>
        <p:spPr>
          <a:xfrm>
            <a:off x="7383393" y="3212976"/>
            <a:ext cx="0" cy="367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7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ltima hoja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00"/>
            <a:ext cx="9144000" cy="68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1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ESE 2016" id="{EC7DF796-7AAC-4738-90EC-157D476CBDD1}" vid="{442ACCB5-5320-45F4-80CA-74CAA09004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ESE 2016</Template>
  <TotalTime>50</TotalTime>
  <Words>312</Words>
  <Application>Microsoft Office PowerPoint</Application>
  <PresentationFormat>Presentación en pantalla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Arial Narrow Bold</vt:lpstr>
      <vt:lpstr>Calibri</vt:lpstr>
      <vt:lpstr>Tema de Office</vt:lpstr>
      <vt:lpstr>Presentación de PowerPoint</vt:lpstr>
      <vt:lpstr>Ecosistema de Transferencia Tecnológica UAndes </vt:lpstr>
      <vt:lpstr>Desafíos para la Academia </vt:lpstr>
      <vt:lpstr>Desafíos para la Academia </vt:lpstr>
      <vt:lpstr>Desafíos para la Academia </vt:lpstr>
      <vt:lpstr>Ejemplo TT en la UAndes </vt:lpstr>
      <vt:lpstr>Ejemplo TT en la UAndes </vt:lpstr>
      <vt:lpstr>Ejemplo TT en la Uandes: Institucionalidad de los Spin-offs</vt:lpstr>
      <vt:lpstr>Presentación de PowerPoint</vt:lpstr>
    </vt:vector>
  </TitlesOfParts>
  <Company>Universidad de los Andes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Diaz- Molina Ahumada</dc:creator>
  <cp:lastModifiedBy>Ivan Diaz- Molina Ahumada</cp:lastModifiedBy>
  <cp:revision>9</cp:revision>
  <dcterms:created xsi:type="dcterms:W3CDTF">2020-11-30T21:29:58Z</dcterms:created>
  <dcterms:modified xsi:type="dcterms:W3CDTF">2020-11-30T22:20:46Z</dcterms:modified>
</cp:coreProperties>
</file>