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8" r:id="rId3"/>
    <p:sldId id="261" r:id="rId4"/>
    <p:sldId id="263" r:id="rId5"/>
    <p:sldId id="270" r:id="rId6"/>
    <p:sldId id="259" r:id="rId7"/>
    <p:sldId id="264" r:id="rId8"/>
    <p:sldId id="260" r:id="rId9"/>
    <p:sldId id="262" r:id="rId10"/>
    <p:sldId id="265" r:id="rId11"/>
    <p:sldId id="266" r:id="rId12"/>
    <p:sldId id="268" r:id="rId13"/>
    <p:sldId id="269" r:id="rId14"/>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99"/>
    <p:restoredTop sz="94712"/>
  </p:normalViewPr>
  <p:slideViewPr>
    <p:cSldViewPr snapToGrid="0" snapToObjects="1">
      <p:cViewPr>
        <p:scale>
          <a:sx n="79" d="100"/>
          <a:sy n="79" d="100"/>
        </p:scale>
        <p:origin x="2384" y="816"/>
      </p:cViewPr>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F4350D-AF78-894D-9B83-648F8B0720DC}" type="datetimeFigureOut">
              <a:rPr lang="es-ES_tradnl" smtClean="0"/>
              <a:t>14/12/20</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7CA45C-F26B-AF4A-A321-28C4805F3658}" type="slidenum">
              <a:rPr lang="es-ES_tradnl" smtClean="0"/>
              <a:t>‹Nr.›</a:t>
            </a:fld>
            <a:endParaRPr lang="es-ES_tradnl"/>
          </a:p>
        </p:txBody>
      </p:sp>
    </p:spTree>
    <p:extLst>
      <p:ext uri="{BB962C8B-B14F-4D97-AF65-F5344CB8AC3E}">
        <p14:creationId xmlns:p14="http://schemas.microsoft.com/office/powerpoint/2010/main" val="127788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smtClean="0"/>
              <a:t>Clic para editar título</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1729478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889253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135023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1146525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smtClean="0"/>
              <a:t>Clic para editar título</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27570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157436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smtClean="0"/>
              <a:t>Clic para editar título</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116632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129039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1962902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85017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383B4329-A5B9-D549-A5C9-7D3CC7251BA9}" type="datetimeFigureOut">
              <a:rPr lang="es-ES_tradnl" smtClean="0"/>
              <a:t>14/12/20</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1753228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B4329-A5B9-D549-A5C9-7D3CC7251BA9}" type="datetimeFigureOut">
              <a:rPr lang="es-ES_tradnl" smtClean="0"/>
              <a:t>14/12/20</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26B32-EF14-5044-AAB4-4621A25B02DD}" type="slidenum">
              <a:rPr lang="es-ES_tradnl" smtClean="0"/>
              <a:t>‹Nr.›</a:t>
            </a:fld>
            <a:endParaRPr lang="es-ES_tradnl"/>
          </a:p>
        </p:txBody>
      </p:sp>
    </p:spTree>
    <p:extLst>
      <p:ext uri="{BB962C8B-B14F-4D97-AF65-F5344CB8AC3E}">
        <p14:creationId xmlns:p14="http://schemas.microsoft.com/office/powerpoint/2010/main" val="180135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90056" y="2149433"/>
            <a:ext cx="8577943" cy="1828801"/>
          </a:xfrm>
        </p:spPr>
        <p:txBody>
          <a:bodyPr>
            <a:normAutofit/>
          </a:bodyPr>
          <a:lstStyle/>
          <a:p>
            <a:r>
              <a:rPr lang="es-ES_tradnl" dirty="0" smtClean="0"/>
              <a:t>Beneficios del sistema de 4 partes</a:t>
            </a:r>
            <a:endParaRPr lang="es-ES_tradnl" dirty="0"/>
          </a:p>
        </p:txBody>
      </p:sp>
      <p:sp>
        <p:nvSpPr>
          <p:cNvPr id="3" name="Subtítulo 2"/>
          <p:cNvSpPr>
            <a:spLocks noGrp="1"/>
          </p:cNvSpPr>
          <p:nvPr>
            <p:ph type="subTitle" idx="1"/>
          </p:nvPr>
        </p:nvSpPr>
        <p:spPr>
          <a:xfrm>
            <a:off x="1524000" y="5106390"/>
            <a:ext cx="10291948" cy="1751610"/>
          </a:xfrm>
        </p:spPr>
        <p:txBody>
          <a:bodyPr>
            <a:normAutofit/>
          </a:bodyPr>
          <a:lstStyle/>
          <a:p>
            <a:pPr algn="r"/>
            <a:r>
              <a:rPr lang="es-ES_tradnl" dirty="0" smtClean="0"/>
              <a:t>Andrea </a:t>
            </a:r>
            <a:r>
              <a:rPr lang="es-ES_tradnl" dirty="0" err="1" smtClean="0"/>
              <a:t>Butelmann</a:t>
            </a:r>
            <a:endParaRPr lang="es-ES_tradnl" dirty="0" smtClean="0"/>
          </a:p>
          <a:p>
            <a:pPr algn="r"/>
            <a:r>
              <a:rPr lang="es-ES_tradnl" dirty="0" smtClean="0"/>
              <a:t>15-12-2020</a:t>
            </a:r>
            <a:endParaRPr lang="es-ES_tradnl" dirty="0"/>
          </a:p>
        </p:txBody>
      </p:sp>
    </p:spTree>
    <p:extLst>
      <p:ext uri="{BB962C8B-B14F-4D97-AF65-F5344CB8AC3E}">
        <p14:creationId xmlns:p14="http://schemas.microsoft.com/office/powerpoint/2010/main" val="367534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rmAutofit/>
          </a:bodyPr>
          <a:lstStyle/>
          <a:p>
            <a:pPr lvl="0"/>
            <a:r>
              <a:rPr lang="es-CL" b="1" dirty="0"/>
              <a:t>Heterogeneidad no observable de comercios en su </a:t>
            </a:r>
            <a:r>
              <a:rPr lang="es-CL" b="1" dirty="0" smtClean="0"/>
              <a:t>valoración</a:t>
            </a:r>
            <a:r>
              <a:rPr lang="es-CL" dirty="0" smtClean="0"/>
              <a:t> </a:t>
            </a:r>
            <a:r>
              <a:rPr lang="es-CL" dirty="0"/>
              <a:t>Al determinar la TI, </a:t>
            </a:r>
            <a:r>
              <a:rPr lang="es-CL" dirty="0" smtClean="0"/>
              <a:t>se consideran incentivos </a:t>
            </a:r>
            <a:r>
              <a:rPr lang="es-CL" dirty="0"/>
              <a:t>a los consumidores para usar la </a:t>
            </a:r>
            <a:r>
              <a:rPr lang="es-CL" dirty="0" smtClean="0"/>
              <a:t>tarjeta e </a:t>
            </a:r>
            <a:r>
              <a:rPr lang="es-CL" dirty="0"/>
              <a:t>incentivos contrarios a los comercios para aceptarla. </a:t>
            </a:r>
            <a:r>
              <a:rPr lang="es-CL" dirty="0" smtClean="0"/>
              <a:t>En </a:t>
            </a:r>
            <a:r>
              <a:rPr lang="es-CL" dirty="0"/>
              <a:t>casos determinados (internalización, margen de emisión=0), el test del turista adecuado corresponde al beneficio de conveniencia promedio de los que quedan -pero al momento de regular la TI es difícil saber qué comercios decidirán aceptar tarjetas-. Si se usa el test del turista promedio para todos los comercios (aceptantes y no), la TI será muy baja, lo que se traduce en un precio muy alto para los consumidores por el uso de la tarjeta (P</a:t>
            </a:r>
            <a:r>
              <a:rPr lang="es-CL" baseline="-25000" dirty="0"/>
              <a:t>B</a:t>
            </a:r>
            <a:r>
              <a:rPr lang="es-CL" dirty="0"/>
              <a:t>), y el uso de la tarjeta será subóptimo (Wright &amp; Rysman, 2014).</a:t>
            </a:r>
            <a:endParaRPr lang="es-ES_tradnl" dirty="0"/>
          </a:p>
          <a:p>
            <a:endParaRPr lang="es-ES_tradnl" dirty="0"/>
          </a:p>
        </p:txBody>
      </p:sp>
    </p:spTree>
    <p:extLst>
      <p:ext uri="{BB962C8B-B14F-4D97-AF65-F5344CB8AC3E}">
        <p14:creationId xmlns:p14="http://schemas.microsoft.com/office/powerpoint/2010/main" val="186892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rmAutofit lnSpcReduction="10000"/>
          </a:bodyPr>
          <a:lstStyle/>
          <a:p>
            <a:pPr lvl="0"/>
            <a:r>
              <a:rPr lang="es-CL" b="1" dirty="0"/>
              <a:t>Multihoming de los compradores</a:t>
            </a:r>
            <a:r>
              <a:rPr lang="es-CL" dirty="0"/>
              <a:t>: </a:t>
            </a:r>
            <a:r>
              <a:rPr lang="es-CL" dirty="0" smtClean="0"/>
              <a:t>si los </a:t>
            </a:r>
            <a:r>
              <a:rPr lang="es-CL" dirty="0"/>
              <a:t>compradores </a:t>
            </a:r>
            <a:r>
              <a:rPr lang="es-CL" dirty="0" smtClean="0"/>
              <a:t>acceden a </a:t>
            </a:r>
            <a:r>
              <a:rPr lang="es-CL" dirty="0"/>
              <a:t>varios medios de pago </a:t>
            </a:r>
            <a:r>
              <a:rPr lang="es-CL" dirty="0" smtClean="0"/>
              <a:t>-a </a:t>
            </a:r>
            <a:r>
              <a:rPr lang="es-CL" dirty="0"/>
              <a:t>más de una marca de tarjetas-, </a:t>
            </a:r>
            <a:r>
              <a:rPr lang="es-CL" dirty="0" smtClean="0"/>
              <a:t>disminuyen incentivos </a:t>
            </a:r>
            <a:r>
              <a:rPr lang="es-CL" dirty="0"/>
              <a:t>de </a:t>
            </a:r>
            <a:r>
              <a:rPr lang="es-CL" dirty="0" smtClean="0"/>
              <a:t>comerciantes a </a:t>
            </a:r>
            <a:r>
              <a:rPr lang="es-CL" dirty="0"/>
              <a:t>aceptar todas las marcas </a:t>
            </a:r>
            <a:r>
              <a:rPr lang="es-CL" dirty="0" smtClean="0"/>
              <a:t>(crece </a:t>
            </a:r>
            <a:r>
              <a:rPr lang="es-CL" dirty="0"/>
              <a:t>elasticidad por </a:t>
            </a:r>
            <a:r>
              <a:rPr lang="es-CL" dirty="0" smtClean="0"/>
              <a:t>c/marca); </a:t>
            </a:r>
            <a:r>
              <a:rPr lang="es-CL" dirty="0"/>
              <a:t>y, así, obtienen poder de </a:t>
            </a:r>
            <a:r>
              <a:rPr lang="es-CL" dirty="0" smtClean="0"/>
              <a:t>negociación con adquirentes y éstos con marcas</a:t>
            </a:r>
            <a:r>
              <a:rPr lang="es-CL" dirty="0" smtClean="0">
                <a:sym typeface="Wingdings"/>
              </a:rPr>
              <a:t> disminuye TI.</a:t>
            </a:r>
            <a:r>
              <a:rPr lang="es-CL" dirty="0" smtClean="0"/>
              <a:t> Si </a:t>
            </a:r>
            <a:r>
              <a:rPr lang="es-CL" dirty="0"/>
              <a:t>existe 100% de multihoming (y sin margen de los emisores), esto lleva a la </a:t>
            </a:r>
            <a:r>
              <a:rPr lang="es-CL" b="1" dirty="0"/>
              <a:t>TI privada a igualarse a todos los benchmarks</a:t>
            </a:r>
            <a:r>
              <a:rPr lang="es-CL" dirty="0"/>
              <a:t>. </a:t>
            </a:r>
            <a:r>
              <a:rPr lang="es-CL" dirty="0" smtClean="0"/>
              <a:t>no </a:t>
            </a:r>
            <a:r>
              <a:rPr lang="es-CL" dirty="0"/>
              <a:t>se requiere regulación. Aunque haya internalización de parte de los comercios del beneficio de conveniencia de los consumidores, no se le podrá extraer ese excedente dada la competencia entre marcas de tarjetas</a:t>
            </a:r>
            <a:r>
              <a:rPr lang="es-CL" dirty="0" smtClean="0"/>
              <a:t>.</a:t>
            </a:r>
          </a:p>
          <a:p>
            <a:pPr lvl="1"/>
            <a:r>
              <a:rPr lang="es-CL" dirty="0" smtClean="0"/>
              <a:t>EUREKA: Con competencia no es necesario regular!!!!! ¿Cuántas industrias con bajo nivel de competencia regulamos?</a:t>
            </a:r>
          </a:p>
          <a:p>
            <a:pPr lvl="0"/>
            <a:endParaRPr lang="es-CL" dirty="0"/>
          </a:p>
          <a:p>
            <a:pPr lvl="0"/>
            <a:endParaRPr lang="es-ES_tradnl" dirty="0"/>
          </a:p>
          <a:p>
            <a:endParaRPr lang="es-ES_tradnl" dirty="0"/>
          </a:p>
        </p:txBody>
      </p:sp>
    </p:spTree>
    <p:extLst>
      <p:ext uri="{BB962C8B-B14F-4D97-AF65-F5344CB8AC3E}">
        <p14:creationId xmlns:p14="http://schemas.microsoft.com/office/powerpoint/2010/main" val="1950738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_tradnl"/>
          </a:p>
        </p:txBody>
      </p:sp>
      <p:sp>
        <p:nvSpPr>
          <p:cNvPr id="3" name="Marcador de contenido 2"/>
          <p:cNvSpPr>
            <a:spLocks noGrp="1"/>
          </p:cNvSpPr>
          <p:nvPr>
            <p:ph idx="1"/>
          </p:nvPr>
        </p:nvSpPr>
        <p:spPr/>
        <p:txBody>
          <a:bodyPr>
            <a:normAutofit fontScale="92500" lnSpcReduction="10000"/>
          </a:bodyPr>
          <a:lstStyle/>
          <a:p>
            <a:pPr lvl="0"/>
            <a:r>
              <a:rPr lang="es-CL" b="1" dirty="0"/>
              <a:t>Entrada de nuevos emisores</a:t>
            </a:r>
            <a:r>
              <a:rPr lang="es-CL" dirty="0"/>
              <a:t>: si no damos ponderación </a:t>
            </a:r>
            <a:r>
              <a:rPr lang="es-CL" dirty="0" smtClean="0"/>
              <a:t>al </a:t>
            </a:r>
            <a:r>
              <a:rPr lang="es-CL" dirty="0"/>
              <a:t>bienestar de </a:t>
            </a:r>
            <a:r>
              <a:rPr lang="es-CL" dirty="0" smtClean="0"/>
              <a:t>los emisores </a:t>
            </a:r>
            <a:r>
              <a:rPr lang="es-CL" dirty="0"/>
              <a:t>(y la adquirencia es competitiva), puede entenderse que </a:t>
            </a:r>
            <a:r>
              <a:rPr lang="es-CL" b="1" dirty="0"/>
              <a:t>m</a:t>
            </a:r>
            <a:r>
              <a:rPr lang="es-CL" dirty="0"/>
              <a:t> no se considere y se quiera maximizar solo el bienestar de los usuarios (consumidores y comercio, a</a:t>
            </a:r>
            <a:r>
              <a:rPr lang="es-CL" baseline="30000" dirty="0"/>
              <a:t>TUS</a:t>
            </a:r>
            <a:r>
              <a:rPr lang="es-CL" dirty="0"/>
              <a:t>), lo que equivale a una maximización de </a:t>
            </a:r>
            <a:r>
              <a:rPr lang="es-CL" u="sng" dirty="0"/>
              <a:t>corto plazo</a:t>
            </a:r>
            <a:r>
              <a:rPr lang="es-CL" dirty="0"/>
              <a:t> (Rochet &amp; Tirole, 2011). Sin embargo, si </a:t>
            </a:r>
            <a:r>
              <a:rPr lang="es-CL" b="1" dirty="0"/>
              <a:t>m</a:t>
            </a:r>
            <a:r>
              <a:rPr lang="es-CL" dirty="0"/>
              <a:t> </a:t>
            </a:r>
            <a:r>
              <a:rPr lang="es-CL" dirty="0" smtClean="0"/>
              <a:t>atrae competencia </a:t>
            </a:r>
            <a:r>
              <a:rPr lang="es-CL" dirty="0"/>
              <a:t>a la </a:t>
            </a:r>
            <a:r>
              <a:rPr lang="es-CL" dirty="0" smtClean="0"/>
              <a:t>emisión, la </a:t>
            </a:r>
            <a:r>
              <a:rPr lang="es-CL" dirty="0"/>
              <a:t>tasa de intercambio óptima es mayor a la que maximiza solo el bienestar de los usuarios en el corto plazo. Es necesario calcular la tasa que maximiza el bienestar de los usuarios en el largo plazo; aquella incluirá nuevamente al excedente de los emisores (</a:t>
            </a:r>
            <a:r>
              <a:rPr lang="es-CL" b="1" dirty="0"/>
              <a:t>m</a:t>
            </a:r>
            <a:r>
              <a:rPr lang="es-CL" dirty="0"/>
              <a:t>), puesto que de otra manera no habrá entrada. Es decir, </a:t>
            </a:r>
            <a:r>
              <a:rPr lang="es-CL" b="1" dirty="0"/>
              <a:t>m</a:t>
            </a:r>
            <a:r>
              <a:rPr lang="es-CL" dirty="0"/>
              <a:t> deja de ser una mera distorsión inevitable, y pasa a ser un instrumento para atraer competencia (como actúan las utilidades sobrenormales en todo mercado potencialmente competitivo), y lograr que la TI baje a través de las fuerzas del mercado. </a:t>
            </a:r>
            <a:endParaRPr lang="es-ES_tradnl" dirty="0"/>
          </a:p>
        </p:txBody>
      </p:sp>
    </p:spTree>
    <p:extLst>
      <p:ext uri="{BB962C8B-B14F-4D97-AF65-F5344CB8AC3E}">
        <p14:creationId xmlns:p14="http://schemas.microsoft.com/office/powerpoint/2010/main" val="2095649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Problemas prácticos</a:t>
            </a:r>
            <a:endParaRPr lang="es-ES_tradnl" dirty="0"/>
          </a:p>
        </p:txBody>
      </p:sp>
      <p:sp>
        <p:nvSpPr>
          <p:cNvPr id="3" name="Marcador de contenido 2"/>
          <p:cNvSpPr>
            <a:spLocks noGrp="1"/>
          </p:cNvSpPr>
          <p:nvPr>
            <p:ph idx="1"/>
          </p:nvPr>
        </p:nvSpPr>
        <p:spPr/>
        <p:txBody>
          <a:bodyPr>
            <a:normAutofit lnSpcReduction="10000"/>
          </a:bodyPr>
          <a:lstStyle/>
          <a:p>
            <a:r>
              <a:rPr lang="es-ES_tradnl" dirty="0" smtClean="0"/>
              <a:t>¿Cuál es realmente el costo de manejar dinero? Varía por comercio, nunca se hizo un estudio serio para fijarlas en los países que han regulado. También debería depender del riesgo de robo, tanto para el comercio como para el consumidor y en cada país es distinto.</a:t>
            </a:r>
          </a:p>
          <a:p>
            <a:r>
              <a:rPr lang="es-ES_tradnl" dirty="0" smtClean="0"/>
              <a:t>Y el costo de producir dinero? Pocas industrias más monopolizadas que las de papel </a:t>
            </a:r>
            <a:r>
              <a:rPr lang="es-ES_tradnl" dirty="0" err="1" smtClean="0"/>
              <a:t>moneda+sellos</a:t>
            </a:r>
            <a:r>
              <a:rPr lang="es-ES_tradnl" dirty="0" smtClean="0"/>
              <a:t> de seguridad.</a:t>
            </a:r>
          </a:p>
          <a:p>
            <a:r>
              <a:rPr lang="es-ES_tradnl" dirty="0" smtClean="0"/>
              <a:t>¿Lo que está evitando el comercio al aceptar tarjeta es el costo de manejar dinero o es el costo de otorgar crédito? Si es crédito, la disposición a pagar es mucho más alta.</a:t>
            </a:r>
            <a:r>
              <a:rPr lang="es-CL" dirty="0"/>
              <a:t> Rochet y Wright (2010) </a:t>
            </a:r>
            <a:r>
              <a:rPr lang="es-CL" dirty="0" smtClean="0"/>
              <a:t>proponen </a:t>
            </a:r>
            <a:r>
              <a:rPr lang="es-CL" dirty="0"/>
              <a:t>que la TI a usar en la regulación debe ser un promedio ponderado de ambos </a:t>
            </a:r>
            <a:r>
              <a:rPr lang="es-CL" dirty="0" smtClean="0"/>
              <a:t>costos. </a:t>
            </a:r>
            <a:endParaRPr lang="es-ES_tradnl" dirty="0" smtClean="0"/>
          </a:p>
          <a:p>
            <a:endParaRPr lang="es-ES_tradnl" dirty="0" smtClean="0"/>
          </a:p>
          <a:p>
            <a:endParaRPr lang="es-ES_tradnl" dirty="0"/>
          </a:p>
        </p:txBody>
      </p:sp>
    </p:spTree>
    <p:extLst>
      <p:ext uri="{BB962C8B-B14F-4D97-AF65-F5344CB8AC3E}">
        <p14:creationId xmlns:p14="http://schemas.microsoft.com/office/powerpoint/2010/main" val="133916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Sistema de 3 partes que regía en Chile</a:t>
            </a:r>
            <a:endParaRPr lang="es-ES_tradnl" dirty="0"/>
          </a:p>
        </p:txBody>
      </p:sp>
      <p:sp>
        <p:nvSpPr>
          <p:cNvPr id="3" name="Marcador de contenido 2"/>
          <p:cNvSpPr>
            <a:spLocks noGrp="1"/>
          </p:cNvSpPr>
          <p:nvPr>
            <p:ph idx="1"/>
          </p:nvPr>
        </p:nvSpPr>
        <p:spPr/>
        <p:txBody>
          <a:bodyPr/>
          <a:lstStyle/>
          <a:p>
            <a:r>
              <a:rPr lang="es-ES_tradnl" dirty="0" smtClean="0"/>
              <a:t>Asociación de Bancos o emisores que tenían la licencia de todas las  marcas de tarjeta internacionales más tarjeta de débito propia y delegaban </a:t>
            </a:r>
            <a:r>
              <a:rPr lang="es-ES_tradnl" dirty="0" smtClean="0"/>
              <a:t>la </a:t>
            </a:r>
            <a:r>
              <a:rPr lang="es-ES_tradnl" dirty="0" err="1" smtClean="0"/>
              <a:t>adquirencia</a:t>
            </a:r>
            <a:r>
              <a:rPr lang="es-ES_tradnl" dirty="0" smtClean="0"/>
              <a:t> </a:t>
            </a:r>
            <a:r>
              <a:rPr lang="es-ES_tradnl" dirty="0" smtClean="0"/>
              <a:t>en </a:t>
            </a:r>
            <a:r>
              <a:rPr lang="es-ES_tradnl" dirty="0" err="1" smtClean="0"/>
              <a:t>Transbank</a:t>
            </a:r>
            <a:r>
              <a:rPr lang="es-ES_tradnl" dirty="0" smtClean="0"/>
              <a:t>. </a:t>
            </a:r>
          </a:p>
          <a:p>
            <a:r>
              <a:rPr lang="es-ES_tradnl" dirty="0" smtClean="0"/>
              <a:t>Esta integración horizontal impide la competencia en la </a:t>
            </a:r>
            <a:r>
              <a:rPr lang="es-ES_tradnl" dirty="0" err="1" smtClean="0"/>
              <a:t>adquirencia</a:t>
            </a:r>
            <a:r>
              <a:rPr lang="es-ES_tradnl" dirty="0" smtClean="0"/>
              <a:t> que no tiene economías de escala importante y la única razón de la concentración a ese nivel es la integración vertical.</a:t>
            </a:r>
          </a:p>
          <a:p>
            <a:r>
              <a:rPr lang="es-ES_tradnl" dirty="0" smtClean="0"/>
              <a:t>Además, la IH permite a los bancos ponerse de acuerdo en el MDR que pagan los comercios y, por ende, en la Tasa de Intercambio que no es explícita, pero existe igual.</a:t>
            </a:r>
          </a:p>
          <a:p>
            <a:endParaRPr lang="es-ES_tradnl" dirty="0"/>
          </a:p>
        </p:txBody>
      </p:sp>
    </p:spTree>
    <p:extLst>
      <p:ext uri="{BB962C8B-B14F-4D97-AF65-F5344CB8AC3E}">
        <p14:creationId xmlns:p14="http://schemas.microsoft.com/office/powerpoint/2010/main" val="273363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Problemas en la transición</a:t>
            </a:r>
            <a:endParaRPr lang="es-ES_tradnl" dirty="0"/>
          </a:p>
        </p:txBody>
      </p:sp>
      <p:sp>
        <p:nvSpPr>
          <p:cNvPr id="3" name="Marcador de contenido 2"/>
          <p:cNvSpPr>
            <a:spLocks noGrp="1"/>
          </p:cNvSpPr>
          <p:nvPr>
            <p:ph idx="1"/>
          </p:nvPr>
        </p:nvSpPr>
        <p:spPr/>
        <p:txBody>
          <a:bodyPr>
            <a:normAutofit/>
          </a:bodyPr>
          <a:lstStyle/>
          <a:p>
            <a:r>
              <a:rPr lang="es-ES_tradnl" sz="4800" dirty="0" smtClean="0"/>
              <a:t>Problemas técnicos de interconexión </a:t>
            </a:r>
          </a:p>
          <a:p>
            <a:r>
              <a:rPr lang="es-ES_tradnl" sz="4800" dirty="0" smtClean="0"/>
              <a:t>Problemas de transición de un monopolio a competencia</a:t>
            </a:r>
          </a:p>
          <a:p>
            <a:r>
              <a:rPr lang="es-ES_tradnl" sz="4800" dirty="0" smtClean="0"/>
              <a:t>Hay que fijar las Tasas de intercambio</a:t>
            </a:r>
            <a:endParaRPr lang="es-ES_tradnl" sz="4800" dirty="0"/>
          </a:p>
        </p:txBody>
      </p:sp>
    </p:spTree>
    <p:extLst>
      <p:ext uri="{BB962C8B-B14F-4D97-AF65-F5344CB8AC3E}">
        <p14:creationId xmlns:p14="http://schemas.microsoft.com/office/powerpoint/2010/main" val="1710553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Rol de las TI</a:t>
            </a:r>
            <a:endParaRPr lang="es-ES_tradnl" dirty="0"/>
          </a:p>
        </p:txBody>
      </p:sp>
      <p:sp>
        <p:nvSpPr>
          <p:cNvPr id="3" name="Marcador de contenido 2"/>
          <p:cNvSpPr>
            <a:spLocks noGrp="1"/>
          </p:cNvSpPr>
          <p:nvPr>
            <p:ph idx="1"/>
          </p:nvPr>
        </p:nvSpPr>
        <p:spPr>
          <a:xfrm>
            <a:off x="439387" y="1825624"/>
            <a:ext cx="10914413" cy="4717679"/>
          </a:xfrm>
        </p:spPr>
        <p:txBody>
          <a:bodyPr>
            <a:normAutofit fontScale="92500"/>
          </a:bodyPr>
          <a:lstStyle/>
          <a:p>
            <a:r>
              <a:rPr lang="es-ES_tradnl" dirty="0" smtClean="0"/>
              <a:t>Equilibrar el mercado </a:t>
            </a:r>
            <a:r>
              <a:rPr lang="es-ES_tradnl" b="1" dirty="0" smtClean="0"/>
              <a:t>de dos lados.</a:t>
            </a:r>
          </a:p>
          <a:p>
            <a:r>
              <a:rPr lang="es-ES_tradnl" dirty="0" smtClean="0"/>
              <a:t>En mercado de 1 lado un precio debe cubrir los costos de producción</a:t>
            </a:r>
          </a:p>
          <a:p>
            <a:r>
              <a:rPr lang="es-ES_tradnl" dirty="0" smtClean="0"/>
              <a:t>En una plataforma de 2 lados, no basta con cubrir los costos, se debe determinar qué parte de los costos cubrirán los clientes en cada lado del mercado. Dado que hay externalidades indirectas entre ambos lados, es decir, entre más clientes hay en un lado mayor es la disposición a pagar del otro, es posible que hayan transferencias entre ambos o que uno pague mucho menos que el otro, independientemente de los costos que cada uno genera.</a:t>
            </a:r>
          </a:p>
          <a:p>
            <a:r>
              <a:rPr lang="es-ES_tradnl" dirty="0" err="1" smtClean="0"/>
              <a:t>Ej</a:t>
            </a:r>
            <a:r>
              <a:rPr lang="es-ES_tradnl" dirty="0" smtClean="0"/>
              <a:t>: UBER: entre más clientes hay, más están dispuestos a pagar los conductores. Entre más conductores hay, más están dispuestos a pagar los pasajeros. Lo más probable es que uno de ellos termine “subsidiando” al otros</a:t>
            </a:r>
            <a:endParaRPr lang="es-ES_tradnl" dirty="0"/>
          </a:p>
        </p:txBody>
      </p:sp>
    </p:spTree>
    <p:extLst>
      <p:ext uri="{BB962C8B-B14F-4D97-AF65-F5344CB8AC3E}">
        <p14:creationId xmlns:p14="http://schemas.microsoft.com/office/powerpoint/2010/main" val="209684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En un sistema de tres partes</a:t>
            </a:r>
            <a:endParaRPr lang="es-ES_tradnl" dirty="0"/>
          </a:p>
        </p:txBody>
      </p:sp>
      <p:sp>
        <p:nvSpPr>
          <p:cNvPr id="3" name="Marcador de contenido 2"/>
          <p:cNvSpPr>
            <a:spLocks noGrp="1"/>
          </p:cNvSpPr>
          <p:nvPr>
            <p:ph idx="1"/>
          </p:nvPr>
        </p:nvSpPr>
        <p:spPr>
          <a:xfrm>
            <a:off x="391886" y="1690688"/>
            <a:ext cx="10961914" cy="4486275"/>
          </a:xfrm>
        </p:spPr>
        <p:txBody>
          <a:bodyPr>
            <a:normAutofit/>
          </a:bodyPr>
          <a:lstStyle/>
          <a:p>
            <a:r>
              <a:rPr lang="es-ES_tradnl" dirty="0" smtClean="0"/>
              <a:t>Las TI son implícitas</a:t>
            </a:r>
          </a:p>
          <a:p>
            <a:r>
              <a:rPr lang="es-ES_tradnl" dirty="0" smtClean="0"/>
              <a:t>Lo que fija el adquirente son los MDR</a:t>
            </a:r>
          </a:p>
          <a:p>
            <a:r>
              <a:rPr lang="es-ES_tradnl" dirty="0" smtClean="0"/>
              <a:t>A través de ellos se equilibra el mercado. </a:t>
            </a:r>
          </a:p>
          <a:p>
            <a:r>
              <a:rPr lang="es-ES_tradnl" dirty="0" smtClean="0"/>
              <a:t>Ahora lo harán las plataformas</a:t>
            </a:r>
          </a:p>
          <a:p>
            <a:r>
              <a:rPr lang="es-ES_tradnl" dirty="0" err="1" smtClean="0"/>
              <a:t>Transbank</a:t>
            </a:r>
            <a:r>
              <a:rPr lang="es-ES_tradnl" dirty="0" smtClean="0"/>
              <a:t> quiere seguir con la misma estructura que tiene hoy, TI++</a:t>
            </a:r>
          </a:p>
          <a:p>
            <a:r>
              <a:rPr lang="es-ES_tradnl" dirty="0" smtClean="0"/>
              <a:t>Pero las TI corresponden muy cercanamente a los fijados por ella</a:t>
            </a:r>
          </a:p>
          <a:p>
            <a:r>
              <a:rPr lang="es-ES_tradnl" dirty="0" smtClean="0"/>
              <a:t>Nada cambia</a:t>
            </a:r>
          </a:p>
          <a:p>
            <a:r>
              <a:rPr lang="es-ES_tradnl" dirty="0" smtClean="0"/>
              <a:t>Además tenía subsidios cruzados y quiere mantenerlos</a:t>
            </a:r>
            <a:r>
              <a:rPr lang="es-ES_tradnl" dirty="0" smtClean="0">
                <a:sym typeface="Wingdings"/>
              </a:rPr>
              <a:t> efectos </a:t>
            </a:r>
            <a:r>
              <a:rPr lang="es-ES_tradnl" dirty="0" err="1" smtClean="0">
                <a:sym typeface="Wingdings"/>
              </a:rPr>
              <a:t>exclusorios</a:t>
            </a:r>
            <a:r>
              <a:rPr lang="es-ES_tradnl" dirty="0" smtClean="0">
                <a:sym typeface="Wingdings"/>
              </a:rPr>
              <a:t>, especialmente si se </a:t>
            </a:r>
            <a:r>
              <a:rPr lang="es-ES_tradnl" dirty="0" err="1" smtClean="0">
                <a:sym typeface="Wingdings"/>
              </a:rPr>
              <a:t>requiete</a:t>
            </a:r>
            <a:r>
              <a:rPr lang="es-ES_tradnl" dirty="0" smtClean="0">
                <a:sym typeface="Wingdings"/>
              </a:rPr>
              <a:t> escala mínima.</a:t>
            </a:r>
            <a:endParaRPr lang="es-ES_tradnl" dirty="0" smtClean="0"/>
          </a:p>
        </p:txBody>
      </p:sp>
    </p:spTree>
    <p:extLst>
      <p:ext uri="{BB962C8B-B14F-4D97-AF65-F5344CB8AC3E}">
        <p14:creationId xmlns:p14="http://schemas.microsoft.com/office/powerpoint/2010/main" val="660088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Ahora hay que fijar las TI</a:t>
            </a:r>
            <a:endParaRPr lang="es-ES_tradnl" dirty="0"/>
          </a:p>
        </p:txBody>
      </p:sp>
      <p:sp>
        <p:nvSpPr>
          <p:cNvPr id="3" name="Marcador de contenido 2"/>
          <p:cNvSpPr>
            <a:spLocks noGrp="1"/>
          </p:cNvSpPr>
          <p:nvPr>
            <p:ph idx="1"/>
          </p:nvPr>
        </p:nvSpPr>
        <p:spPr>
          <a:xfrm>
            <a:off x="498764" y="1555668"/>
            <a:ext cx="10855036" cy="4621295"/>
          </a:xfrm>
        </p:spPr>
        <p:txBody>
          <a:bodyPr>
            <a:normAutofit fontScale="92500"/>
          </a:bodyPr>
          <a:lstStyle/>
          <a:p>
            <a:r>
              <a:rPr lang="es-ES_tradnl" dirty="0" smtClean="0"/>
              <a:t>En un modelo de cuatro partes en que se busca la competencia entre adquirentes, las TI no las fijan los bancos </a:t>
            </a:r>
            <a:r>
              <a:rPr lang="mr-IN" dirty="0" smtClean="0"/>
              <a:t>–</a:t>
            </a:r>
            <a:r>
              <a:rPr lang="es-ES_tradnl" dirty="0" smtClean="0"/>
              <a:t>en general- sino las marcas o, en muchos países, por los reguladores. Sin embargo, el caso para regular no está claro. Obviamente, no es por monopolio natural: medios de pagos hay muchos y cada vez hay más: billetes, cheques, distintas marcas de tarjetas, transferencias electrónicas, tarjetas de prepago, </a:t>
            </a:r>
            <a:r>
              <a:rPr lang="es-ES_tradnl" dirty="0" err="1" smtClean="0"/>
              <a:t>QRs</a:t>
            </a:r>
            <a:r>
              <a:rPr lang="es-ES_tradnl" dirty="0" smtClean="0"/>
              <a:t>, iniciadores de pagos sobre todo en países con </a:t>
            </a:r>
            <a:r>
              <a:rPr lang="es-ES_tradnl" i="1" dirty="0" smtClean="0"/>
              <a:t>open </a:t>
            </a:r>
            <a:r>
              <a:rPr lang="es-ES_tradnl" i="1" dirty="0" err="1" smtClean="0"/>
              <a:t>banking</a:t>
            </a:r>
            <a:r>
              <a:rPr lang="es-ES_tradnl" i="1" dirty="0" smtClean="0"/>
              <a:t>, </a:t>
            </a:r>
            <a:r>
              <a:rPr lang="es-ES_tradnl" dirty="0" smtClean="0"/>
              <a:t>y la entrada de nuevos jugadores globales como Amazon y Facebook está a la vuelta de la esquina.</a:t>
            </a:r>
          </a:p>
          <a:p>
            <a:r>
              <a:rPr lang="es-ES_tradnl" dirty="0" smtClean="0"/>
              <a:t>¿Cuál es la distorsión? Posibilidad de sobreutilización de medios de pagos más caros para el comercio si no hay sobrecargo (</a:t>
            </a:r>
            <a:r>
              <a:rPr lang="es-ES_tradnl" dirty="0" err="1" smtClean="0"/>
              <a:t>surcharge</a:t>
            </a:r>
            <a:r>
              <a:rPr lang="es-ES_tradnl" dirty="0" smtClean="0"/>
              <a:t>) por ellos. El consumidor no percibe el gasto que le está infligiendo al comercio. </a:t>
            </a:r>
            <a:endParaRPr lang="es-ES_tradnl" dirty="0"/>
          </a:p>
        </p:txBody>
      </p:sp>
    </p:spTree>
    <p:extLst>
      <p:ext uri="{BB962C8B-B14F-4D97-AF65-F5344CB8AC3E}">
        <p14:creationId xmlns:p14="http://schemas.microsoft.com/office/powerpoint/2010/main" val="159044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i="1" dirty="0" smtClean="0"/>
              <a:t>Test del turista: una idea para la regulación</a:t>
            </a:r>
            <a:endParaRPr lang="es-ES_tradnl" i="1" dirty="0"/>
          </a:p>
        </p:txBody>
      </p:sp>
      <p:sp>
        <p:nvSpPr>
          <p:cNvPr id="3" name="Marcador de contenido 2"/>
          <p:cNvSpPr>
            <a:spLocks noGrp="1"/>
          </p:cNvSpPr>
          <p:nvPr>
            <p:ph idx="1"/>
          </p:nvPr>
        </p:nvSpPr>
        <p:spPr/>
        <p:txBody>
          <a:bodyPr/>
          <a:lstStyle/>
          <a:p>
            <a:r>
              <a:rPr lang="es-ES_tradnl" dirty="0" smtClean="0"/>
              <a:t>Fijar una TI tal que el comercio pague sólo lo que se ahorra en no tener que manejar dinero, así queda indiferente </a:t>
            </a:r>
            <a:r>
              <a:rPr lang="es-ES_tradnl" i="1" dirty="0" err="1" smtClean="0"/>
              <a:t>expost</a:t>
            </a:r>
            <a:r>
              <a:rPr lang="es-ES_tradnl" i="1" dirty="0" smtClean="0"/>
              <a:t>, </a:t>
            </a:r>
            <a:r>
              <a:rPr lang="es-ES_tradnl" dirty="0" smtClean="0"/>
              <a:t>de que le paguen en cash o con tarjeta. El resto del costo tendría que pagarlo el consumidor. Es decir, funciona como sobrecargo.</a:t>
            </a:r>
            <a:endParaRPr lang="es-ES_tradnl" dirty="0"/>
          </a:p>
        </p:txBody>
      </p:sp>
    </p:spTree>
    <p:extLst>
      <p:ext uri="{BB962C8B-B14F-4D97-AF65-F5344CB8AC3E}">
        <p14:creationId xmlns:p14="http://schemas.microsoft.com/office/powerpoint/2010/main" val="9289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¿es buena idea? </a:t>
            </a:r>
            <a:r>
              <a:rPr lang="mr-IN" dirty="0" smtClean="0"/>
              <a:t>…</a:t>
            </a:r>
            <a:r>
              <a:rPr lang="es-ES" dirty="0" smtClean="0"/>
              <a:t>depende</a:t>
            </a:r>
            <a:endParaRPr lang="es-ES_tradnl" dirty="0"/>
          </a:p>
        </p:txBody>
      </p:sp>
      <p:sp>
        <p:nvSpPr>
          <p:cNvPr id="3" name="Marcador de contenido 2"/>
          <p:cNvSpPr>
            <a:spLocks noGrp="1"/>
          </p:cNvSpPr>
          <p:nvPr>
            <p:ph idx="1"/>
          </p:nvPr>
        </p:nvSpPr>
        <p:spPr/>
        <p:txBody>
          <a:bodyPr/>
          <a:lstStyle/>
          <a:p>
            <a:r>
              <a:rPr lang="en-US" i="1" dirty="0" smtClean="0"/>
              <a:t>“The large volume of theoretical literature on interchange fees has arisen for the simplest of reasons: Understanding their determination and effect is </a:t>
            </a:r>
            <a:r>
              <a:rPr lang="en-US" b="1" i="1" u="sng" dirty="0" smtClean="0"/>
              <a:t>intellectually challenging</a:t>
            </a:r>
            <a:r>
              <a:rPr lang="en-US" i="1" dirty="0" smtClean="0"/>
              <a:t>. As the discussion below indicates, this is </a:t>
            </a:r>
            <a:r>
              <a:rPr lang="en-US" b="1" i="1" u="sng" dirty="0" smtClean="0"/>
              <a:t>not necessarily good news for policymakers</a:t>
            </a:r>
            <a:r>
              <a:rPr lang="en-US" sz="1400" i="1" dirty="0" smtClean="0"/>
              <a:t>. (</a:t>
            </a:r>
            <a:r>
              <a:rPr lang="en-US" sz="1400" dirty="0" smtClean="0"/>
              <a:t>“The Economics of Interchange Fees and their Regulation: An Overview”, Evans, D. y R. </a:t>
            </a:r>
            <a:r>
              <a:rPr lang="en-US" sz="1400" dirty="0" err="1" smtClean="0"/>
              <a:t>Schmalensee</a:t>
            </a:r>
            <a:r>
              <a:rPr lang="en-US" sz="1400" dirty="0" smtClean="0"/>
              <a:t>, 2005)</a:t>
            </a:r>
            <a:r>
              <a:rPr lang="en-US" dirty="0" smtClean="0"/>
              <a:t> </a:t>
            </a:r>
          </a:p>
          <a:p>
            <a:endParaRPr lang="en-US" dirty="0" smtClean="0"/>
          </a:p>
          <a:p>
            <a:endParaRPr lang="es-ES_tradnl" dirty="0"/>
          </a:p>
        </p:txBody>
      </p:sp>
    </p:spTree>
    <p:extLst>
      <p:ext uri="{BB962C8B-B14F-4D97-AF65-F5344CB8AC3E}">
        <p14:creationId xmlns:p14="http://schemas.microsoft.com/office/powerpoint/2010/main" val="117311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631" y="225631"/>
            <a:ext cx="11128169" cy="1465057"/>
          </a:xfrm>
        </p:spPr>
        <p:txBody>
          <a:bodyPr>
            <a:normAutofit fontScale="90000"/>
          </a:bodyPr>
          <a:lstStyle/>
          <a:p>
            <a:r>
              <a:rPr lang="es-ES_tradnl" dirty="0" smtClean="0"/>
              <a:t>¿Qué nos dice la literatura? De todo</a:t>
            </a:r>
            <a:r>
              <a:rPr lang="mr-IN" dirty="0" smtClean="0"/>
              <a:t>…</a:t>
            </a:r>
            <a:r>
              <a:rPr lang="es-ES" dirty="0" smtClean="0"/>
              <a:t>la TI </a:t>
            </a:r>
            <a:r>
              <a:rPr lang="es-ES" dirty="0"/>
              <a:t>d</a:t>
            </a:r>
            <a:r>
              <a:rPr lang="es-ES" dirty="0" smtClean="0"/>
              <a:t>el test del turista puede ser menor o mayor que la tasas óptima </a:t>
            </a:r>
            <a:endParaRPr lang="es-ES_tradnl" dirty="0"/>
          </a:p>
        </p:txBody>
      </p:sp>
      <p:sp>
        <p:nvSpPr>
          <p:cNvPr id="3" name="Marcador de contenido 2"/>
          <p:cNvSpPr>
            <a:spLocks noGrp="1"/>
          </p:cNvSpPr>
          <p:nvPr>
            <p:ph idx="1"/>
          </p:nvPr>
        </p:nvSpPr>
        <p:spPr>
          <a:xfrm>
            <a:off x="838200" y="1825624"/>
            <a:ext cx="10515600" cy="4913105"/>
          </a:xfrm>
        </p:spPr>
        <p:txBody>
          <a:bodyPr>
            <a:normAutofit lnSpcReduction="10000"/>
          </a:bodyPr>
          <a:lstStyle/>
          <a:p>
            <a:pPr lvl="0"/>
            <a:r>
              <a:rPr lang="es-CL" b="1" dirty="0" smtClean="0"/>
              <a:t>1.- Internalización </a:t>
            </a:r>
            <a:r>
              <a:rPr lang="es-CL" b="1" dirty="0"/>
              <a:t>por parte del comercio</a:t>
            </a:r>
            <a:r>
              <a:rPr lang="es-CL" b="1" i="1" dirty="0"/>
              <a:t> </a:t>
            </a:r>
            <a:r>
              <a:rPr lang="es-CL" b="1" dirty="0"/>
              <a:t>de los beneficios del consumidor:</a:t>
            </a:r>
            <a:r>
              <a:rPr lang="es-CL" dirty="0"/>
              <a:t> </a:t>
            </a:r>
            <a:r>
              <a:rPr lang="es-CL" sz="2000" dirty="0"/>
              <a:t>los comercios aceptan tarjetas no sólo por sus beneficios de conveniencia </a:t>
            </a:r>
            <a:r>
              <a:rPr lang="es-CL" sz="2000" dirty="0" smtClean="0"/>
              <a:t>con respecto a recibir efectivo, también </a:t>
            </a:r>
            <a:r>
              <a:rPr lang="es-CL" sz="2000" dirty="0"/>
              <a:t>para ofrecer </a:t>
            </a:r>
            <a:r>
              <a:rPr lang="es-CL" sz="2000" dirty="0" smtClean="0"/>
              <a:t>calidad </a:t>
            </a:r>
            <a:r>
              <a:rPr lang="es-CL" sz="2000" dirty="0"/>
              <a:t>de servicio. </a:t>
            </a:r>
            <a:r>
              <a:rPr lang="es-CL" sz="2000" dirty="0" smtClean="0"/>
              <a:t>Lo que aumenta su </a:t>
            </a:r>
            <a:r>
              <a:rPr lang="es-CL" sz="2000" dirty="0"/>
              <a:t>disposición a pagar </a:t>
            </a:r>
            <a:r>
              <a:rPr lang="es-CL" sz="2000" dirty="0" smtClean="0">
                <a:sym typeface="Wingdings"/>
              </a:rPr>
              <a:t></a:t>
            </a:r>
            <a:r>
              <a:rPr lang="es-CL" sz="2000" dirty="0" smtClean="0"/>
              <a:t>aumenta </a:t>
            </a:r>
            <a:r>
              <a:rPr lang="es-CL" sz="2000" dirty="0"/>
              <a:t>la TI óptima privada, es decir, la que fijan las </a:t>
            </a:r>
            <a:r>
              <a:rPr lang="es-CL" sz="2000" dirty="0" smtClean="0"/>
              <a:t>plataformas</a:t>
            </a:r>
            <a:r>
              <a:rPr lang="es-CL" sz="2000" dirty="0" smtClean="0">
                <a:sym typeface="Wingdings"/>
              </a:rPr>
              <a:t> se usa </a:t>
            </a:r>
            <a:r>
              <a:rPr lang="es-CL" sz="2000" dirty="0" smtClean="0"/>
              <a:t>la </a:t>
            </a:r>
            <a:r>
              <a:rPr lang="es-CL" sz="2000" dirty="0"/>
              <a:t>tarjeta más allá de lo óptimo, </a:t>
            </a:r>
            <a:r>
              <a:rPr lang="es-CL" sz="2000" dirty="0" smtClean="0"/>
              <a:t> </a:t>
            </a:r>
            <a:r>
              <a:rPr lang="es-CL" sz="2000" dirty="0"/>
              <a:t>dado el traspaso de la TI a una reducción de la tarifa por uso de tarjeta </a:t>
            </a:r>
            <a:r>
              <a:rPr lang="es-CL" sz="2000" dirty="0" smtClean="0"/>
              <a:t>al consumidor. </a:t>
            </a:r>
          </a:p>
          <a:p>
            <a:r>
              <a:rPr lang="es-CL" sz="3000" b="1" dirty="0" smtClean="0"/>
              <a:t>2.- Margen </a:t>
            </a:r>
            <a:r>
              <a:rPr lang="es-CL" sz="3000" b="1" dirty="0"/>
              <a:t>de los emisores</a:t>
            </a:r>
            <a:r>
              <a:rPr lang="es-CL" sz="2400" dirty="0"/>
              <a:t>: </a:t>
            </a:r>
            <a:r>
              <a:rPr lang="es-CL" sz="2000" dirty="0"/>
              <a:t>si los emisores o </a:t>
            </a:r>
            <a:r>
              <a:rPr lang="es-CL" sz="2000" dirty="0" smtClean="0"/>
              <a:t> </a:t>
            </a:r>
            <a:r>
              <a:rPr lang="es-CL" sz="2000" dirty="0"/>
              <a:t>adquirentes tienen un margen sobrenormal </a:t>
            </a:r>
            <a:r>
              <a:rPr lang="es-CL" sz="2000" dirty="0" smtClean="0"/>
              <a:t>(</a:t>
            </a:r>
            <a:r>
              <a:rPr lang="es-CL" sz="2000" dirty="0"/>
              <a:t>competencia imperfecta), el precio que enfrentan los consumidores será mayor al que enfrentarían con el test del turista -que solo considera costos variables de la adquirencia, y no el margen de los emisores-. Así, parte de la TI </a:t>
            </a:r>
            <a:r>
              <a:rPr lang="es-CL" sz="2000" dirty="0" smtClean="0"/>
              <a:t>será beneficio </a:t>
            </a:r>
            <a:r>
              <a:rPr lang="es-CL" sz="2000" dirty="0"/>
              <a:t>de </a:t>
            </a:r>
            <a:r>
              <a:rPr lang="es-CL" sz="2000" dirty="0" smtClean="0"/>
              <a:t> </a:t>
            </a:r>
            <a:r>
              <a:rPr lang="es-CL" sz="2000" dirty="0"/>
              <a:t>emisores, y no se traspasará a reducción en precio para los consumidores, por lo que habrá menos transacciones que las que maximizan el bienestar social. Entonces, la TI del turista es muy baja y la TI que maximiza el bienestar social es mayor en el margen “m”.</a:t>
            </a:r>
            <a:endParaRPr lang="es-ES_tradnl" sz="2000" dirty="0"/>
          </a:p>
          <a:p>
            <a:pPr lvl="0" algn="ctr"/>
            <a:r>
              <a:rPr lang="es-ES_tradnl" sz="2400" dirty="0" smtClean="0">
                <a:solidFill>
                  <a:srgbClr val="C00000"/>
                </a:solidFill>
              </a:rPr>
              <a:t>S</a:t>
            </a:r>
            <a:r>
              <a:rPr lang="es-CL" sz="2400" dirty="0" smtClean="0">
                <a:solidFill>
                  <a:srgbClr val="C00000"/>
                </a:solidFill>
              </a:rPr>
              <a:t>i se da 1 y 2, que van en dirección contraria, es posible que TI privada sea igual o menor que la del test del turista.</a:t>
            </a:r>
          </a:p>
        </p:txBody>
      </p:sp>
    </p:spTree>
    <p:extLst>
      <p:ext uri="{BB962C8B-B14F-4D97-AF65-F5344CB8AC3E}">
        <p14:creationId xmlns:p14="http://schemas.microsoft.com/office/powerpoint/2010/main" val="20535828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1505</Words>
  <Application>Microsoft Macintosh PowerPoint</Application>
  <PresentationFormat>Panorámica</PresentationFormat>
  <Paragraphs>45</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Calibri</vt:lpstr>
      <vt:lpstr>Calibri Light</vt:lpstr>
      <vt:lpstr>Mangal</vt:lpstr>
      <vt:lpstr>Wingdings</vt:lpstr>
      <vt:lpstr>Arial</vt:lpstr>
      <vt:lpstr>Tema de Office</vt:lpstr>
      <vt:lpstr>Beneficios del sistema de 4 partes</vt:lpstr>
      <vt:lpstr>Sistema de 3 partes que regía en Chile</vt:lpstr>
      <vt:lpstr>Problemas en la transición</vt:lpstr>
      <vt:lpstr>Rol de las TI</vt:lpstr>
      <vt:lpstr>En un sistema de tres partes</vt:lpstr>
      <vt:lpstr>Ahora hay que fijar las TI</vt:lpstr>
      <vt:lpstr>Test del turista: una idea para la regulación</vt:lpstr>
      <vt:lpstr>¿es buena idea? …depende</vt:lpstr>
      <vt:lpstr>¿Qué nos dice la literatura? De todo…la TI del test del turista puede ser menor o mayor que la tasas óptima </vt:lpstr>
      <vt:lpstr>Presentación de PowerPoint</vt:lpstr>
      <vt:lpstr>Presentación de PowerPoint</vt:lpstr>
      <vt:lpstr>Presentación de PowerPoint</vt:lpstr>
      <vt:lpstr>Problemas prácticos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Beneficios del sistema de 4 partes</dc:title>
  <dc:creator>Usuario de Microsoft Office</dc:creator>
  <cp:lastModifiedBy>Usuario de Microsoft Office</cp:lastModifiedBy>
  <cp:revision>21</cp:revision>
  <dcterms:created xsi:type="dcterms:W3CDTF">2020-12-14T13:50:34Z</dcterms:created>
  <dcterms:modified xsi:type="dcterms:W3CDTF">2020-12-14T20:53:03Z</dcterms:modified>
</cp:coreProperties>
</file>